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63" r:id="rId3"/>
    <p:sldId id="257" r:id="rId4"/>
    <p:sldId id="258" r:id="rId5"/>
    <p:sldId id="259" r:id="rId6"/>
    <p:sldId id="282" r:id="rId7"/>
    <p:sldId id="275" r:id="rId8"/>
    <p:sldId id="276" r:id="rId9"/>
    <p:sldId id="277" r:id="rId10"/>
    <p:sldId id="278" r:id="rId11"/>
    <p:sldId id="279" r:id="rId12"/>
    <p:sldId id="280" r:id="rId13"/>
    <p:sldId id="272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093CF-C7BC-458A-AD99-9597B3BEE653}" type="datetimeFigureOut">
              <a:rPr lang="es-MX" smtClean="0"/>
              <a:t>29/10/2015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40377-3311-43CB-97BF-8BA99C8D20C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2241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3D02-D104-4D65-B4CF-8EFF48811461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18456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3D02-D104-4D65-B4CF-8EFF48811461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0220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3D02-D104-4D65-B4CF-8EFF48811461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12648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3D02-D104-4D65-B4CF-8EFF48811461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3624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3D02-D104-4D65-B4CF-8EFF48811461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84616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3D02-D104-4D65-B4CF-8EFF48811461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6324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29/10/2015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29/10/2015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29/10/2015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29/10/2015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29/10/2015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29/10/2015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29/10/2015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29/10/2015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29/10/2015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29/10/2015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29/10/2015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65E5B-F914-4429-9E33-7456EC1E740A}" type="datetimeFigureOut">
              <a:rPr lang="es-MX" smtClean="0"/>
              <a:pPr/>
              <a:t>29/10/2015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uanas-mexico.com.mx/claa/ctar/leyes/lieps.htm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 JPG.jpg"/>
          <p:cNvPicPr/>
          <p:nvPr/>
        </p:nvPicPr>
        <p:blipFill>
          <a:blip r:embed="rId2" cstate="print"/>
          <a:srcRect l="34974" t="22000" r="34137" b="26320"/>
          <a:stretch>
            <a:fillRect/>
          </a:stretch>
        </p:blipFill>
        <p:spPr>
          <a:xfrm>
            <a:off x="8244408" y="404664"/>
            <a:ext cx="676906" cy="887342"/>
          </a:xfrm>
          <a:prstGeom prst="rect">
            <a:avLst/>
          </a:prstGeom>
        </p:spPr>
      </p:pic>
      <p:pic>
        <p:nvPicPr>
          <p:cNvPr id="11266" name="Picture 2" descr="Logo UAE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163766" cy="144016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75656" y="548680"/>
            <a:ext cx="662473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UNIVERSIDAD AUTÓNOMA DEL ESTADO DE HIDALGO</a:t>
            </a:r>
          </a:p>
          <a:p>
            <a:pPr algn="ctr"/>
            <a:endParaRPr lang="es-MX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ESCUELA SUPERIOR DE ZIMAPÁN</a:t>
            </a:r>
            <a:endParaRPr lang="es-MX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79712" y="2564904"/>
            <a:ext cx="540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Licenciatura en contaduría</a:t>
            </a:r>
          </a:p>
          <a:p>
            <a:pPr algn="ctr"/>
            <a:endParaRPr lang="es-MX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Tema:</a:t>
            </a:r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ARTICULO 4° Y 5° LEY DEL IEPS</a:t>
            </a:r>
          </a:p>
          <a:p>
            <a:pPr algn="ctr"/>
            <a:endParaRPr lang="es-MX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L.C. Luis Antonio Rangel Beltrán </a:t>
            </a:r>
          </a:p>
          <a:p>
            <a:pPr algn="ctr"/>
            <a:endParaRPr lang="es-MX" sz="23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MX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Julio – Diciembre 2015</a:t>
            </a:r>
            <a:endParaRPr lang="es-MX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395536" y="476672"/>
            <a:ext cx="8407400" cy="3096344"/>
          </a:xfrm>
        </p:spPr>
        <p:txBody>
          <a:bodyPr>
            <a:noAutofit/>
          </a:bodyPr>
          <a:lstStyle/>
          <a:p>
            <a:pPr algn="just"/>
            <a:r>
              <a:rPr lang="es-ES" sz="3600" dirty="0" smtClean="0"/>
              <a:t>Combustibles fósiles:</a:t>
            </a:r>
          </a:p>
          <a:p>
            <a:pPr marL="0" indent="0" algn="just">
              <a:buNone/>
            </a:pPr>
            <a:r>
              <a:rPr lang="es-ES" sz="2400" dirty="0"/>
              <a:t>L</a:t>
            </a:r>
            <a:r>
              <a:rPr lang="es-ES" sz="2400" dirty="0" smtClean="0"/>
              <a:t>a </a:t>
            </a:r>
            <a:r>
              <a:rPr lang="es-ES" sz="2400" dirty="0"/>
              <a:t>cantidad que se obtenga de aplicar las cuotas que correspondan a las unidades de medida de dichos bienes, enajenados en el mes </a:t>
            </a:r>
            <a:endParaRPr lang="es-ES" sz="2400" dirty="0" smtClean="0"/>
          </a:p>
          <a:p>
            <a:pPr marL="0" indent="0" algn="just">
              <a:buNone/>
            </a:pPr>
            <a:r>
              <a:rPr lang="es-ES" sz="2400" dirty="0" smtClean="0"/>
              <a:t>(-) </a:t>
            </a:r>
            <a:r>
              <a:rPr lang="es-ES" sz="2400" dirty="0"/>
              <a:t>E</a:t>
            </a:r>
            <a:r>
              <a:rPr lang="es-ES" sz="2400" dirty="0" smtClean="0"/>
              <a:t>l </a:t>
            </a:r>
            <a:r>
              <a:rPr lang="es-ES" sz="2400" dirty="0"/>
              <a:t>impuesto pagado en el mismo mes al aplicar las cuotas correspondientes con motivo de la importación de esos </a:t>
            </a:r>
            <a:r>
              <a:rPr lang="es-ES" sz="2400" dirty="0" smtClean="0"/>
              <a:t>bienes conforme al articulo 4ª</a:t>
            </a:r>
          </a:p>
          <a:p>
            <a:pPr marL="0" indent="0" algn="just">
              <a:buNone/>
            </a:pPr>
            <a:r>
              <a:rPr lang="es-ES" sz="3600" dirty="0" smtClean="0"/>
              <a:t> </a:t>
            </a:r>
            <a:endParaRPr lang="es-ES" sz="3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7032"/>
            <a:ext cx="1872208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5064"/>
            <a:ext cx="2137420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407" y="5157192"/>
            <a:ext cx="1920255" cy="1274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436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4294967295"/>
          </p:nvPr>
        </p:nvSpPr>
        <p:spPr>
          <a:xfrm>
            <a:off x="0" y="332656"/>
            <a:ext cx="8820472" cy="5616624"/>
          </a:xfrm>
        </p:spPr>
        <p:txBody>
          <a:bodyPr>
            <a:noAutofit/>
          </a:bodyPr>
          <a:lstStyle/>
          <a:p>
            <a:r>
              <a:rPr lang="es-ES" sz="2800" dirty="0">
                <a:solidFill>
                  <a:schemeClr val="tx1"/>
                </a:solidFill>
                <a:latin typeface="Agency FB" pitchFamily="34" charset="0"/>
              </a:rPr>
              <a:t> </a:t>
            </a:r>
            <a:endParaRPr lang="es-MX" sz="2800" dirty="0">
              <a:solidFill>
                <a:schemeClr val="tx1"/>
              </a:solidFill>
              <a:latin typeface="Agency FB" pitchFamily="34" charset="0"/>
            </a:endParaRPr>
          </a:p>
          <a:p>
            <a:endParaRPr lang="es-MX" sz="2800" dirty="0">
              <a:solidFill>
                <a:schemeClr val="tx1"/>
              </a:solidFill>
              <a:latin typeface="Agency FB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332656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     Gasolina </a:t>
            </a:r>
            <a:r>
              <a:rPr lang="es-ES" sz="2400" dirty="0"/>
              <a:t>y diesel:</a:t>
            </a:r>
          </a:p>
          <a:p>
            <a:pPr algn="just"/>
            <a:r>
              <a:rPr lang="es-MX" sz="2400" b="1" dirty="0"/>
              <a:t> </a:t>
            </a:r>
            <a:r>
              <a:rPr lang="es-MX" sz="2400" b="1" dirty="0" smtClean="0"/>
              <a:t>Pago </a:t>
            </a:r>
            <a:r>
              <a:rPr lang="es-MX" sz="2400" b="1" dirty="0"/>
              <a:t>mensual= </a:t>
            </a:r>
            <a:r>
              <a:rPr lang="es-MX" sz="2400" dirty="0"/>
              <a:t>la cantidad que se obtenga de aplicar </a:t>
            </a:r>
            <a:r>
              <a:rPr lang="es-MX" sz="2400" dirty="0" smtClean="0"/>
              <a:t>las                                                    cuotas </a:t>
            </a:r>
            <a:r>
              <a:rPr lang="es-MX" sz="2400" dirty="0"/>
              <a:t>que correspondan a los litros de combustible enajenados.</a:t>
            </a:r>
            <a:endParaRPr lang="es-ES" sz="2400" dirty="0"/>
          </a:p>
          <a:p>
            <a:pPr algn="just"/>
            <a:endParaRPr lang="es-ES" sz="2400" dirty="0"/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endParaRPr lang="es-ES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400" dirty="0"/>
              <a:t>Fabricantes, productores o envasadores de cerveza:</a:t>
            </a:r>
          </a:p>
          <a:p>
            <a:pPr algn="just"/>
            <a:r>
              <a:rPr lang="es-MX" sz="2400" dirty="0"/>
              <a:t>La cantidad que se obtenga de aplicar la tasa que corresponda en los términos del artículo 2o.C de esta Ley a las contraprestaciones efectivamente percibidas en el mes de que se trate, por la enajenación de cerveza</a:t>
            </a:r>
            <a:endParaRPr lang="es-ES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772815"/>
            <a:ext cx="3573987" cy="1191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655" y="5226303"/>
            <a:ext cx="3919825" cy="14704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302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contenido"/>
          <p:cNvSpPr txBox="1">
            <a:spLocks/>
          </p:cNvSpPr>
          <p:nvPr/>
        </p:nvSpPr>
        <p:spPr>
          <a:xfrm>
            <a:off x="323528" y="332656"/>
            <a:ext cx="6264696" cy="6336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s-MX" sz="3200" dirty="0" smtClean="0">
              <a:solidFill>
                <a:schemeClr val="tx1"/>
              </a:solidFill>
              <a:latin typeface="Agency FB" pitchFamily="34" charset="0"/>
            </a:endParaRPr>
          </a:p>
          <a:p>
            <a:endParaRPr lang="es-MX" sz="3200" dirty="0">
              <a:latin typeface="Agency FB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23528" y="836712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Cuando resulte saldo a favor, el contribuyente únicamente podrá compensarlo contra el impuesto a su cargo que le corresponda en los pagos mensuales siguientes hasta agotarlo. Cuando no compense el saldo a favor contra el impuesto que le corresponda pagar en el mes de que se trate o en los dos siguientes, pudiendo haberlo hecho, perderá el derecho a hacerlo en los meses siguientes hasta por la cantidad en que pudo haberlo compensado.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75" y="4797152"/>
            <a:ext cx="4752528" cy="1906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921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829736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latin typeface="Arial" pitchFamily="34" charset="0"/>
                <a:cs typeface="Arial" pitchFamily="34" charset="0"/>
              </a:rPr>
              <a:t>Bibliografía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del tema: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/>
              <a:t>LEY del Impuesto Especial sobre Producción y </a:t>
            </a:r>
            <a:r>
              <a:rPr lang="es-MX" sz="2800" dirty="0" smtClean="0"/>
              <a:t>Servicios, Consultado el: 01/23/2015, en </a:t>
            </a:r>
            <a:r>
              <a:rPr lang="es-MX" sz="2800" b="1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es-MX" sz="2800" b="1" dirty="0">
                <a:latin typeface="Arial" pitchFamily="34" charset="0"/>
                <a:cs typeface="Arial" pitchFamily="34" charset="0"/>
                <a:hlinkClick r:id="rId2"/>
              </a:rPr>
              <a:t>://</a:t>
            </a:r>
            <a:r>
              <a:rPr lang="es-MX" sz="2800" b="1" dirty="0" smtClean="0">
                <a:latin typeface="Arial" pitchFamily="34" charset="0"/>
                <a:cs typeface="Arial" pitchFamily="34" charset="0"/>
                <a:hlinkClick r:id="rId2"/>
              </a:rPr>
              <a:t>www.aduanas-mexico.com.mx/claa/ctar/leyes/lieps.html#art7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800" dirty="0" smtClean="0"/>
              <a:t>LEY </a:t>
            </a:r>
            <a:r>
              <a:rPr lang="es-ES_tradnl" sz="2800" dirty="0"/>
              <a:t>DEL </a:t>
            </a:r>
            <a:r>
              <a:rPr lang="es-ES_tradnl" sz="2800" dirty="0" smtClean="0"/>
              <a:t>IE.P.S.</a:t>
            </a:r>
            <a:endParaRPr lang="es-MX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800" dirty="0" smtClean="0"/>
              <a:t>LEY </a:t>
            </a:r>
            <a:r>
              <a:rPr lang="es-ES_tradnl" sz="2800" dirty="0"/>
              <a:t>I.S.A.N.  LEY IVA , LEY </a:t>
            </a:r>
            <a:r>
              <a:rPr lang="es-ES_tradnl" sz="2800" dirty="0" smtClean="0"/>
              <a:t>IMPAC</a:t>
            </a:r>
            <a:endParaRPr lang="es-MX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800" dirty="0" smtClean="0"/>
              <a:t>LEY </a:t>
            </a:r>
            <a:r>
              <a:rPr lang="es-ES_tradnl" sz="2800" dirty="0"/>
              <a:t>DE COORDINACIÓN FISCAL</a:t>
            </a:r>
            <a:endParaRPr lang="es-MX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620688"/>
            <a:ext cx="82086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Resumen (Abstract)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ES IMPORTANTE IDENTIFICAR LOS DISTINTOS PRODUCTOS GRABADOS POR LA LEY DEL IEPS YA SEA MEDIANTE UNA TASA O PORCENTAJE O  UNA CUOTA DIRECTA 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IS IMPORTANT TO IDENTIFY THE DIFFERENT PRODUCTS RECORDED BY THE LAW OF THE IEPS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ALREADY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BY MEANS OF A RATE OR PERCENTAGE OR A DIRECT QUOTA</a:t>
            </a:r>
            <a:endParaRPr lang="es-MX" sz="16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Palabras clave: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(keywords)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IMPUESTO , ACREDITAMIENTO, PERDIDA, CALCULO, CONTRIBUYENTE, PAGO.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TAX , ACCREDITATION , LOSS , CALCULUS, TAXPAYER , PAY </a:t>
            </a:r>
            <a:endParaRPr lang="es-MX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5576" y="1718204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latin typeface="Arial" pitchFamily="34" charset="0"/>
                <a:cs typeface="Arial" pitchFamily="34" charset="0"/>
              </a:rPr>
              <a:t>Objetivo general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Que el alumno comprenda y analice la mecánica de calculo y entero del impuesto especial, sobre producción y servicios para su correcta aplicación.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5" y="404664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latin typeface="Aharoni" panose="02010803020104030203" pitchFamily="2" charset="-79"/>
                <a:cs typeface="Aharoni" panose="02010803020104030203" pitchFamily="2" charset="-79"/>
              </a:rPr>
              <a:t>ARTICULO 4° Y 5° LEY DEL IEPS</a:t>
            </a:r>
          </a:p>
          <a:p>
            <a:pPr algn="ctr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55576" y="1443840"/>
            <a:ext cx="763284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/>
              <a:t>Pago del impuesto a cargo, sin que proceda acreditamiento alguno contra dicho pago, salvo en los supuestos siguientes:</a:t>
            </a:r>
          </a:p>
          <a:p>
            <a:pPr algn="just"/>
            <a:r>
              <a:rPr lang="es-MX" sz="2400" dirty="0" smtClean="0"/>
              <a:t>del impuesto trasladado al contribuyente por adquisición bebidas con contenido alcohólico y cerveza, bebidas </a:t>
            </a:r>
            <a:r>
              <a:rPr lang="es-MX" sz="2800" dirty="0" smtClean="0"/>
              <a:t>energizantes</a:t>
            </a:r>
            <a:r>
              <a:rPr lang="es-MX" sz="2400" dirty="0" smtClean="0"/>
              <a:t>, bebidas saborizadas, plaguicidas y alimentos no básicos.</a:t>
            </a:r>
          </a:p>
          <a:p>
            <a:pPr algn="just"/>
            <a:r>
              <a:rPr lang="es-MX" sz="2400" dirty="0" smtClean="0"/>
              <a:t>el pagado por el propio contribuyente en la importación de los bienes bebidas con contenido alcohólico y cerveza, tabacos, gasolinas, diésel, bebidas energizantes, bebidas saborizadas, combustibles fósiles, plaguicidas y alimentos no básicos.</a:t>
            </a:r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01377" y="116632"/>
            <a:ext cx="8419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55576" y="1052736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/>
              <a:t>Requisitos para el acreditamiento.</a:t>
            </a:r>
          </a:p>
          <a:p>
            <a:pPr marL="176213" indent="-176213">
              <a:buFont typeface="+mj-lt"/>
              <a:buAutoNum type="romanUcPeriod"/>
            </a:pPr>
            <a:r>
              <a:rPr lang="es-MX" sz="2800" dirty="0"/>
              <a:t>Causación en bienes o servicios por los que deba pagar el IEPS.</a:t>
            </a:r>
          </a:p>
          <a:p>
            <a:pPr marL="176213" indent="-176213">
              <a:buFont typeface="+mj-lt"/>
              <a:buAutoNum type="romanUcPeriod"/>
            </a:pPr>
            <a:r>
              <a:rPr lang="es-MX" sz="2800" dirty="0"/>
              <a:t> Enajenación sin modificar estado, forma o composición.</a:t>
            </a:r>
          </a:p>
          <a:p>
            <a:pPr marL="176213" indent="-176213">
              <a:buFont typeface="+mj-lt"/>
              <a:buAutoNum type="romanUcPeriod"/>
            </a:pPr>
            <a:r>
              <a:rPr lang="es-MX" sz="2800" dirty="0"/>
              <a:t> Traslado en forma expresa y por separado.</a:t>
            </a:r>
          </a:p>
          <a:p>
            <a:pPr marL="176213" indent="-176213">
              <a:buFont typeface="+mj-lt"/>
              <a:buAutoNum type="romanUcPeriod"/>
            </a:pPr>
            <a:r>
              <a:rPr lang="es-MX" sz="2800" dirty="0"/>
              <a:t> Que el impuesto acreditable y el impuesto a cargo contra el cual se efectúe el acreditamiento, correspondan a bienes de la misma clase.</a:t>
            </a:r>
          </a:p>
          <a:p>
            <a:pPr marL="176213" indent="-176213">
              <a:buFont typeface="+mj-lt"/>
              <a:buAutoNum type="romanUcPeriod"/>
            </a:pPr>
            <a:r>
              <a:rPr lang="es-MX" sz="2800" dirty="0"/>
              <a:t> Efectivamente pagado.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335846"/>
            <a:ext cx="83529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/>
              <a:t>Casos en los que no procede el acreditamiento.</a:t>
            </a:r>
          </a:p>
          <a:p>
            <a:pPr algn="just"/>
            <a:r>
              <a:rPr lang="es-MX" sz="2400" dirty="0"/>
              <a:t>Cuando quien lo pretenda realizar no sea contribuyente del impuesto por la enajenación del bien o por la prestación del servicio por el que se le trasladó el impuesto o por el que se pagó en la importación. </a:t>
            </a:r>
          </a:p>
          <a:p>
            <a:pPr algn="just"/>
            <a:r>
              <a:rPr lang="es-MX" sz="2400" dirty="0"/>
              <a:t>Cuando los actos o actividades se encuentren exentos de este impuesto. 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b="1" dirty="0"/>
              <a:t>Pérdida del derecho al acreditamiento:.</a:t>
            </a:r>
          </a:p>
          <a:p>
            <a:pPr algn="just"/>
            <a:r>
              <a:rPr lang="es-MX" sz="2400" dirty="0"/>
              <a:t>Cuando no acredite el impuesto que le fue trasladado contra el impuesto que le corresponda pagar en el mes de que se trate o en los dos meses siguientes, pudiendo haberlo hecho, perderá el derecho a hacerlo en los meses siguientes hasta por la cantidad en que pudo haberlo acreditado. </a:t>
            </a:r>
          </a:p>
          <a:p>
            <a:pPr algn="just"/>
            <a:r>
              <a:rPr lang="es-MX" sz="2400" dirty="0"/>
              <a:t>El derecho al acreditamiento es personal  y no podrá ser transmitido por acto entre vivos, excepto tratándose de fusión de sociedades mercantiles. </a:t>
            </a:r>
          </a:p>
        </p:txBody>
      </p:sp>
    </p:spTree>
    <p:extLst>
      <p:ext uri="{BB962C8B-B14F-4D97-AF65-F5344CB8AC3E}">
        <p14:creationId xmlns:p14="http://schemas.microsoft.com/office/powerpoint/2010/main" val="173557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Artículo 5o</a:t>
            </a:r>
            <a:endParaRPr lang="es-MX" sz="4400" cap="none" dirty="0">
              <a:solidFill>
                <a:schemeClr val="tx1"/>
              </a:solidFill>
              <a:latin typeface="Papyru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3528" y="1772816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4400" dirty="0">
              <a:latin typeface="Agency FB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3568" y="1582341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Calculo mensual y se pagará a más tardar el día 17 del mes siguiente a aquél al que corresponda el pago, excepto en el caso de importaciones de bienes y tendrán el carácter de definitivos. </a:t>
            </a:r>
          </a:p>
          <a:p>
            <a:pPr algn="just"/>
            <a:r>
              <a:rPr lang="es-MX" sz="2400" dirty="0"/>
              <a:t>Calculo:</a:t>
            </a:r>
          </a:p>
          <a:p>
            <a:pPr algn="just"/>
            <a:r>
              <a:rPr lang="es-MX" sz="2400" dirty="0"/>
              <a:t>IEPS </a:t>
            </a:r>
            <a:r>
              <a:rPr lang="es-ES" sz="2400" dirty="0"/>
              <a:t>por la enajenación de bienes o la prestación de servicios gravados </a:t>
            </a:r>
          </a:p>
          <a:p>
            <a:pPr algn="just"/>
            <a:r>
              <a:rPr lang="es-ES" sz="2400" dirty="0"/>
              <a:t>(-) El impuesto pagado en el mismo mes por la importación de dichos bienes </a:t>
            </a:r>
          </a:p>
          <a:p>
            <a:pPr algn="just"/>
            <a:r>
              <a:rPr lang="es-ES" sz="2400" dirty="0"/>
              <a:t>(-) El impuesto que resulte acreditable en el mes de que se trate de conformidad con el artículo 4o. </a:t>
            </a:r>
          </a:p>
        </p:txBody>
      </p:sp>
    </p:spTree>
    <p:extLst>
      <p:ext uri="{BB962C8B-B14F-4D97-AF65-F5344CB8AC3E}">
        <p14:creationId xmlns:p14="http://schemas.microsoft.com/office/powerpoint/2010/main" val="1465079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4032448"/>
          </a:xfrm>
        </p:spPr>
        <p:txBody>
          <a:bodyPr>
            <a:noAutofit/>
          </a:bodyPr>
          <a:lstStyle/>
          <a:p>
            <a:pPr algn="just"/>
            <a:r>
              <a:rPr lang="es-ES" sz="2400" dirty="0"/>
              <a:t>Tratándose tabacos labrados:</a:t>
            </a:r>
          </a:p>
          <a:p>
            <a:pPr marL="0" indent="0" algn="just">
              <a:buNone/>
            </a:pPr>
            <a:r>
              <a:rPr lang="es-ES" sz="2400" dirty="0"/>
              <a:t>La cantidad que se obtenga de aplicar la cuota que corresponda a los cigarros enajenados en el mes, o la que se obtenga </a:t>
            </a:r>
            <a:r>
              <a:rPr lang="es-ES" sz="2000" dirty="0"/>
              <a:t>de</a:t>
            </a:r>
            <a:r>
              <a:rPr lang="es-ES" sz="2400" dirty="0"/>
              <a:t> aplicar esa cuota al resultado de dividir el peso total de los otros tabacos labrados enajenados en el mes, entre 0.75.  </a:t>
            </a:r>
          </a:p>
          <a:p>
            <a:pPr marL="0" indent="0" algn="just">
              <a:buNone/>
            </a:pPr>
            <a:r>
              <a:rPr lang="es-ES" sz="2400" dirty="0"/>
              <a:t>(-) El impuesto pagado en el mismo mes al aplicar la cuota correspondiente con motivo de la importación de los cigarros u otros tabacos labrados conforme al articulo 4ª</a:t>
            </a:r>
            <a:r>
              <a:rPr lang="es-ES" sz="1800" dirty="0"/>
              <a:t>.</a:t>
            </a:r>
          </a:p>
          <a:p>
            <a:pPr marL="45720" indent="0" algn="just">
              <a:buNone/>
            </a:pPr>
            <a:endParaRPr lang="es-MX" sz="2400" dirty="0">
              <a:solidFill>
                <a:schemeClr val="tx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24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407893" cy="4158201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Bebidas saborizadas:</a:t>
            </a:r>
          </a:p>
          <a:p>
            <a:pPr marL="0" indent="0" algn="just">
              <a:buNone/>
            </a:pPr>
            <a:r>
              <a:rPr lang="es-ES" sz="2400" dirty="0"/>
              <a:t>La cantidad que se obtenga de aplicar la cuota a los litros de bebidas saborizadas enajenadas en el mes o al total de litros que se puedan obtener por los concentrados, polvos, jarabes, esencias o extractos de sabores enajenados en el mes </a:t>
            </a:r>
          </a:p>
          <a:p>
            <a:pPr marL="0" indent="0" algn="just">
              <a:buNone/>
            </a:pPr>
            <a:r>
              <a:rPr lang="es-ES" sz="2400" dirty="0"/>
              <a:t>(-) El impuesto pagado en el mismo mes con motivo de la importación de dichos bienes o el trasladado en la adquisición de los bienes citados. </a:t>
            </a:r>
          </a:p>
          <a:p>
            <a:pPr marL="45720" indent="0" algn="ctr">
              <a:buNone/>
            </a:pPr>
            <a:endParaRPr lang="es-MX" sz="2400" dirty="0">
              <a:solidFill>
                <a:schemeClr val="tx1"/>
              </a:solidFill>
              <a:latin typeface="Agency FB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288" y="4437112"/>
            <a:ext cx="3816424" cy="1957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7836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944</Words>
  <Application>Microsoft Office PowerPoint</Application>
  <PresentationFormat>Presentación en pantalla (4:3)</PresentationFormat>
  <Paragraphs>76</Paragraphs>
  <Slides>13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Agency FB</vt:lpstr>
      <vt:lpstr>Aharoni</vt:lpstr>
      <vt:lpstr>Arial</vt:lpstr>
      <vt:lpstr>Calibri</vt:lpstr>
      <vt:lpstr>Papyrus</vt:lpstr>
      <vt:lpstr>Wingdings 2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Artículo 5o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</dc:creator>
  <cp:lastModifiedBy>hp</cp:lastModifiedBy>
  <cp:revision>38</cp:revision>
  <dcterms:created xsi:type="dcterms:W3CDTF">2012-08-07T16:35:15Z</dcterms:created>
  <dcterms:modified xsi:type="dcterms:W3CDTF">2015-10-30T05:27:01Z</dcterms:modified>
</cp:coreProperties>
</file>